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5" r:id="rId2"/>
    <p:sldId id="292" r:id="rId3"/>
    <p:sldId id="313" r:id="rId4"/>
    <p:sldId id="293" r:id="rId5"/>
    <p:sldId id="294" r:id="rId6"/>
    <p:sldId id="314" r:id="rId7"/>
    <p:sldId id="295" r:id="rId8"/>
    <p:sldId id="296" r:id="rId9"/>
    <p:sldId id="297" r:id="rId10"/>
    <p:sldId id="298" r:id="rId11"/>
    <p:sldId id="315" r:id="rId12"/>
    <p:sldId id="299" r:id="rId13"/>
    <p:sldId id="300" r:id="rId14"/>
    <p:sldId id="301" r:id="rId15"/>
    <p:sldId id="302" r:id="rId16"/>
    <p:sldId id="316" r:id="rId17"/>
    <p:sldId id="304" r:id="rId18"/>
    <p:sldId id="303" r:id="rId19"/>
    <p:sldId id="321" r:id="rId20"/>
    <p:sldId id="317" r:id="rId21"/>
    <p:sldId id="305" r:id="rId22"/>
    <p:sldId id="306" r:id="rId23"/>
    <p:sldId id="307" r:id="rId24"/>
    <p:sldId id="308" r:id="rId25"/>
    <p:sldId id="310" r:id="rId26"/>
    <p:sldId id="319" r:id="rId27"/>
    <p:sldId id="318" r:id="rId28"/>
    <p:sldId id="312" r:id="rId29"/>
    <p:sldId id="320" r:id="rId30"/>
    <p:sldId id="291" r:id="rId3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6FF"/>
    <a:srgbClr val="B3DEF5"/>
    <a:srgbClr val="B3E5FE"/>
    <a:srgbClr val="111166"/>
    <a:srgbClr val="BEEAFF"/>
    <a:srgbClr val="B4E5FF"/>
    <a:srgbClr val="C8DFFF"/>
    <a:srgbClr val="B4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8006" autoAdjust="0"/>
    <p:restoredTop sz="86872" autoAdjust="0"/>
  </p:normalViewPr>
  <p:slideViewPr>
    <p:cSldViewPr snapToGrid="0" snapToObjects="1" showGuides="1">
      <p:cViewPr>
        <p:scale>
          <a:sx n="75" d="100"/>
          <a:sy n="75" d="100"/>
        </p:scale>
        <p:origin x="-744" y="-510"/>
      </p:cViewPr>
      <p:guideLst>
        <p:guide orient="horz" pos="235"/>
        <p:guide orient="horz" pos="4106"/>
        <p:guide orient="horz" pos="2394"/>
        <p:guide orient="horz" pos="901"/>
        <p:guide orient="horz" pos="1620"/>
        <p:guide orient="horz" pos="3009"/>
        <p:guide pos="358"/>
        <p:guide pos="5227"/>
        <p:guide pos="631"/>
        <p:guide pos="1542"/>
        <p:guide pos="3681"/>
        <p:guide pos="2052"/>
        <p:guide pos="535"/>
        <p:guide pos="2356"/>
        <p:guide pos="5577"/>
        <p:guide pos="947"/>
        <p:guide pos="4687"/>
        <p:guide pos="44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torage.erasmusmc.nl\v\vcl13\EFMG\DATA\TRNSPRT\Krista\Piecharts%20Suzanne%20oratie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3C66">
                  <a:lumMod val="40000"/>
                  <a:lumOff val="60000"/>
                </a:srgbClr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cat>
            <c:strRef>
              <c:f>Sheet2!$B$11:$B$12</c:f>
              <c:strCache>
                <c:ptCount val="2"/>
                <c:pt idx="0">
                  <c:v>rest sterfte</c:v>
                </c:pt>
                <c:pt idx="1">
                  <c:v>euthanasie</c:v>
                </c:pt>
              </c:strCache>
            </c:strRef>
          </c:cat>
          <c:val>
            <c:numRef>
              <c:f>Sheet2!$A$11:$A$12</c:f>
              <c:numCache>
                <c:formatCode>General</c:formatCode>
                <c:ptCount val="2"/>
                <c:pt idx="0">
                  <c:v>135812</c:v>
                </c:pt>
                <c:pt idx="1">
                  <c:v>4188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8638" y="153988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1588" y="153988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8638" y="838200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1588" y="838200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E8C5BD47-55D6-1344-B91F-7C24D2E19559}" type="slidenum">
              <a:rPr lang="en-GB"/>
              <a:pPr/>
              <a:t>‹#›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746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8638" y="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1588" y="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638" y="852805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1588" y="852805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92BE362E-78BA-324A-8038-5482DADFDF7D}" type="slidenum">
              <a:rPr lang="en-GB"/>
              <a:pPr/>
              <a:t>‹#›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512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fld id="{DAC0AB24-FE0F-4917-9F47-AC28AE5D1D52}" type="slidenum">
              <a:rPr lang="en-GB" altLang="en-US" sz="1000" smtClean="0">
                <a:latin typeface="Arial" charset="0"/>
              </a:rPr>
              <a:pPr/>
              <a:t>4</a:t>
            </a:fld>
            <a:endParaRPr lang="en-GB" altLang="en-US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fld id="{14912781-FE79-4946-8D06-9900EEB3C39E}" type="slidenum">
              <a:rPr lang="en-US" altLang="en-US" sz="1000" smtClean="0">
                <a:latin typeface="Arial" charset="0"/>
              </a:rPr>
              <a:pPr/>
              <a:t>22</a:t>
            </a:fld>
            <a:endParaRPr lang="en-US" alt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fld id="{7F2B4D11-010E-475E-933D-CD3A08E03EC4}" type="slidenum">
              <a:rPr lang="en-US" altLang="en-US" sz="1000" smtClean="0">
                <a:latin typeface="Arial" charset="0"/>
              </a:rPr>
              <a:pPr/>
              <a:t>24</a:t>
            </a:fld>
            <a:endParaRPr lang="en-US" alt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04925" y="2780928"/>
            <a:ext cx="4527551" cy="34789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noProof="0" dirty="0" smtClean="0"/>
              <a:t>Subtitel</a:t>
            </a:r>
            <a:endParaRPr lang="en-GB" noProof="0" dirty="0" smtClean="0"/>
          </a:p>
        </p:txBody>
      </p:sp>
      <p:sp>
        <p:nvSpPr>
          <p:cNvPr id="2" name="Rechthoek 1"/>
          <p:cNvSpPr/>
          <p:nvPr userDrawn="1"/>
        </p:nvSpPr>
        <p:spPr bwMode="auto">
          <a:xfrm>
            <a:off x="0" y="0"/>
            <a:ext cx="9143958" cy="143145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8" name="Afbeelding 7" descr="logo lumc_Fedra_PPT_20 mm NL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0838" y="285750"/>
            <a:ext cx="2293899" cy="576000"/>
          </a:xfrm>
          <a:prstGeom prst="rect">
            <a:avLst/>
          </a:prstGeom>
        </p:spPr>
      </p:pic>
      <p:pic>
        <p:nvPicPr>
          <p:cNvPr id="11" name="Afbeelding 10" descr="logo UL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9" y="5743545"/>
            <a:ext cx="495798" cy="576000"/>
          </a:xfrm>
          <a:prstGeom prst="rect">
            <a:avLst/>
          </a:prstGeom>
        </p:spPr>
      </p:pic>
      <p:sp>
        <p:nvSpPr>
          <p:cNvPr id="3" name="Rechthoek 2"/>
          <p:cNvSpPr/>
          <p:nvPr userDrawn="1"/>
        </p:nvSpPr>
        <p:spPr bwMode="auto">
          <a:xfrm>
            <a:off x="1146174" y="1431652"/>
            <a:ext cx="7997825" cy="1152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322388" y="1431450"/>
            <a:ext cx="782157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10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4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1304925" y="4433456"/>
            <a:ext cx="4530829" cy="4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Naam spreker</a:t>
            </a:r>
          </a:p>
        </p:txBody>
      </p:sp>
      <p:sp>
        <p:nvSpPr>
          <p:cNvPr id="23" name="Rectangle 3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1304925" y="4849092"/>
            <a:ext cx="4545117" cy="4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1600"/>
            </a:lvl2pPr>
            <a:lvl3pPr marL="860425" indent="0">
              <a:buFontTx/>
              <a:buNone/>
              <a:defRPr/>
            </a:lvl3pPr>
            <a:lvl4pPr marL="1236662" indent="0">
              <a:buFontTx/>
              <a:buNone/>
              <a:defRPr/>
            </a:lvl4pPr>
            <a:lvl5pPr marL="1717675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Naam afdeling</a:t>
            </a:r>
            <a:endParaRPr lang="en-GB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1304924" y="5264727"/>
            <a:ext cx="4527551" cy="4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1800" b="0" i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 smtClean="0"/>
              <a:t>Plaats</a:t>
            </a:r>
            <a:endParaRPr lang="en-GB" dirty="0"/>
          </a:p>
        </p:txBody>
      </p:sp>
      <p:sp>
        <p:nvSpPr>
          <p:cNvPr id="26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5969102" y="2583652"/>
            <a:ext cx="2880000" cy="288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17" name="Rechthoek 16"/>
          <p:cNvSpPr/>
          <p:nvPr userDrawn="1"/>
        </p:nvSpPr>
        <p:spPr bwMode="auto">
          <a:xfrm>
            <a:off x="-2" y="2587351"/>
            <a:ext cx="1146175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0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004BCFCD-6E2E-4C15-8BD9-149BF3933F8C}" type="datetime3">
              <a:rPr lang="nl-NL" smtClean="0"/>
              <a:t>15/06/18</a:t>
            </a:fld>
            <a:endParaRPr lang="en-GB" dirty="0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smtClean="0"/>
              <a:t>Wensen in de laatste levensfase</a:t>
            </a:r>
            <a:endParaRPr lang="en-GB" dirty="0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7" y="0"/>
            <a:ext cx="6524815" cy="854075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66737" y="1135064"/>
            <a:ext cx="3008313" cy="511867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84682F-BC76-4431-B70A-356B01B98C16}" type="datetime3">
              <a:rPr lang="nl-NL" smtClean="0"/>
              <a:t>15/06/18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AB8F7-6B6F-2642-9729-040657DB08FE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smtClean="0"/>
              <a:t>Wensen in de laatste levensfase</a:t>
            </a:r>
            <a:endParaRPr lang="en-GB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3740150" y="1144588"/>
            <a:ext cx="5123557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43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4059" y="0"/>
            <a:ext cx="6507303" cy="854075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66738" y="1144587"/>
            <a:ext cx="5040000" cy="511333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849938" y="1144588"/>
            <a:ext cx="3003550" cy="128963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330087-E9C0-4265-B017-C60D8D10A927}" type="datetime3">
              <a:rPr lang="nl-NL" smtClean="0"/>
              <a:t>15/06/18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0F4D9-DA5F-9846-8B97-D321E78C63B0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smtClean="0"/>
              <a:t>Wensen in de laatste levensfase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58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 bwMode="auto">
          <a:xfrm>
            <a:off x="0" y="0"/>
            <a:ext cx="8921749" cy="126876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12" name="Afbeelding 11" descr="logo lumc_Fedra_PPT_20 mm NL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0838" y="285750"/>
            <a:ext cx="2293899" cy="576000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 bwMode="auto">
          <a:xfrm>
            <a:off x="-2" y="2587351"/>
            <a:ext cx="1146175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9" name="Rechthoek 18"/>
          <p:cNvSpPr/>
          <p:nvPr userDrawn="1"/>
        </p:nvSpPr>
        <p:spPr bwMode="auto">
          <a:xfrm>
            <a:off x="1146174" y="1431651"/>
            <a:ext cx="7997825" cy="11557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0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323975" y="1431652"/>
            <a:ext cx="7524750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spcCol="360000" anchor="t" anchorCtr="0" compatLnSpc="1">
            <a:prstTxWarp prst="textNoShape">
              <a:avLst/>
            </a:prstTxWarp>
          </a:bodyPr>
          <a:lstStyle>
            <a:lvl1pPr>
              <a:defRPr sz="24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Aftiteling en/of adres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0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D12443D1-4C23-41E9-BEFE-FE290E4A6E0E}" type="datetime3">
              <a:rPr lang="nl-NL" smtClean="0"/>
              <a:t>15/06/18</a:t>
            </a:fld>
            <a:endParaRPr lang="en-GB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smtClean="0"/>
              <a:t>Wensen in de laatste levensfase</a:t>
            </a:r>
            <a:endParaRPr lang="en-GB" dirty="0"/>
          </a:p>
        </p:txBody>
      </p:sp>
      <p:pic>
        <p:nvPicPr>
          <p:cNvPr id="14" name="Afbeelding 13" descr="logo UL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9" y="5743545"/>
            <a:ext cx="495798" cy="576000"/>
          </a:xfrm>
          <a:prstGeom prst="rect">
            <a:avLst/>
          </a:prstGeom>
        </p:spPr>
      </p:pic>
      <p:sp>
        <p:nvSpPr>
          <p:cNvPr id="17" name="Tijdelijke aanduiding voor tekst 3"/>
          <p:cNvSpPr>
            <a:spLocks noGrp="1"/>
          </p:cNvSpPr>
          <p:nvPr>
            <p:ph type="body" sz="half" idx="10"/>
          </p:nvPr>
        </p:nvSpPr>
        <p:spPr>
          <a:xfrm>
            <a:off x="1323974" y="2839003"/>
            <a:ext cx="7524751" cy="341892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003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 bwMode="auto">
          <a:xfrm>
            <a:off x="-2" y="0"/>
            <a:ext cx="9144001" cy="6553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6738" y="0"/>
            <a:ext cx="6524625" cy="854075"/>
          </a:xfrm>
        </p:spPr>
        <p:txBody>
          <a:bodyPr/>
          <a:lstStyle>
            <a:lvl1pPr>
              <a:defRPr cap="all"/>
            </a:lvl1pPr>
          </a:lstStyle>
          <a:p>
            <a:r>
              <a:rPr lang="nl-NL" dirty="0" smtClean="0"/>
              <a:t>HOOFDSTUK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C587-5E7D-4F22-BE99-311B4F23006D}" type="datetime3">
              <a:rPr lang="nl-NL" smtClean="0"/>
              <a:t>15/06/18</a:t>
            </a:fld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Wensen in de laatste levensfase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5969102" y="2583652"/>
            <a:ext cx="2880000" cy="288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66738" y="2583652"/>
            <a:ext cx="5283200" cy="3674274"/>
          </a:xfrm>
        </p:spPr>
        <p:txBody>
          <a:bodyPr/>
          <a:lstStyle>
            <a:lvl1pPr>
              <a:lnSpc>
                <a:spcPct val="100000"/>
              </a:lnSpc>
              <a:defRPr sz="54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56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144588"/>
            <a:ext cx="8291512" cy="511333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0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CBACC156-2291-4A51-B062-F166DB53C465}" type="datetime3">
              <a:rPr lang="nl-NL" smtClean="0"/>
              <a:t>15/06/18</a:t>
            </a:fld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smtClean="0"/>
              <a:t>Wensen in de laatste levensfase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30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p 1 r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 bwMode="auto">
          <a:xfrm>
            <a:off x="0" y="514349"/>
            <a:ext cx="9144000" cy="8953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760413"/>
            <a:ext cx="8291512" cy="5497513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5016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0" y="6527800"/>
            <a:ext cx="9144000" cy="33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65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onder voet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6" name="Rechthoek 5"/>
          <p:cNvSpPr/>
          <p:nvPr userDrawn="1"/>
        </p:nvSpPr>
        <p:spPr bwMode="auto">
          <a:xfrm>
            <a:off x="0" y="6527800"/>
            <a:ext cx="9144000" cy="33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144587"/>
            <a:ext cx="8291512" cy="5373687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035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370658-D0E4-45E6-AF8A-16B5CC3048B3}" type="datetime3">
              <a:rPr lang="nl-NL" smtClean="0"/>
              <a:t>15/06/18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22A6F-56DC-804D-B355-6A0ECE94EB36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66738" y="1144588"/>
            <a:ext cx="4003675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4860032" y="1144588"/>
            <a:ext cx="4003675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smtClean="0"/>
              <a:t>Wensen in de laatste levensfase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18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66738" y="1135063"/>
            <a:ext cx="4003675" cy="84645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66737" y="2174875"/>
            <a:ext cx="4003676" cy="40830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52988" y="1135063"/>
            <a:ext cx="4004630" cy="84645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52988" y="2174875"/>
            <a:ext cx="4004630" cy="40830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FDADD3-7D65-46D5-920F-B5C19803709A}" type="datetime3">
              <a:rPr lang="nl-NL" smtClean="0"/>
              <a:t>15/06/18</a:t>
            </a:fld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47059-C838-D544-AA3A-A342CC408355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7" y="0"/>
            <a:ext cx="6558531" cy="8540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smtClean="0"/>
              <a:t>Wensen in de laatste levensfase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03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288549-7D2A-4F95-900E-0A77BF0C52C0}" type="datetime3">
              <a:rPr lang="nl-NL" smtClean="0"/>
              <a:t>15/06/18</a:t>
            </a:fld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8D43D-7D33-2F43-82C4-C7C0902068A2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smtClean="0"/>
              <a:t>Wensen in de laatste levensfase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25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2F34C-B919-4B7C-8AC3-A44045ABDFFD}" type="datetime3">
              <a:rPr lang="nl-NL" smtClean="0"/>
              <a:t>15/06/18</a:t>
            </a:fld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1B39C-8919-CF47-A161-B6BA50FD6A18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smtClean="0"/>
              <a:t>Wensen in de laatste levensfase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58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 bwMode="auto">
          <a:xfrm>
            <a:off x="8002588" y="6553200"/>
            <a:ext cx="114141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1143000" y="6553200"/>
            <a:ext cx="6859588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0" y="6553200"/>
            <a:ext cx="1143000" cy="304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6861176" y="6553200"/>
            <a:ext cx="1141412" cy="3048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4" name="Afbeelding 3" descr="bovenbalk PPT 2b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36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144588"/>
            <a:ext cx="8291512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2588" y="6553200"/>
            <a:ext cx="855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FF95148A-5571-4CAC-9243-6838C7105AC1}" type="datetime3">
              <a:rPr lang="nl-NL" smtClean="0"/>
              <a:t>15/06/18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857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smtClean="0"/>
              <a:t>Wensen in de laatste levensfase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6738" y="0"/>
            <a:ext cx="65246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Titelstijl van model bewerken</a:t>
            </a:r>
            <a:endParaRPr lang="en-GB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400" b="1" i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5pPr>
      <a:lvl6pPr marL="4572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6pPr>
      <a:lvl7pPr marL="9144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Tx/>
        <a:buNone/>
        <a:defRPr sz="2000">
          <a:solidFill>
            <a:schemeClr val="accent6"/>
          </a:solidFill>
          <a:latin typeface="+mn-lt"/>
          <a:ea typeface="+mn-ea"/>
          <a:cs typeface="+mn-cs"/>
        </a:defRPr>
      </a:lvl1pPr>
      <a:lvl2pPr marL="0" indent="-187325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accent6"/>
          </a:solidFill>
          <a:latin typeface="+mn-lt"/>
          <a:ea typeface="+mn-ea"/>
        </a:defRPr>
      </a:lvl2pPr>
      <a:lvl3pPr marL="360000" indent="-18573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accent6"/>
          </a:solidFill>
          <a:latin typeface="+mn-lt"/>
          <a:ea typeface="+mn-ea"/>
        </a:defRPr>
      </a:lvl3pPr>
      <a:lvl4pPr marL="720000" indent="-19526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1800">
          <a:solidFill>
            <a:schemeClr val="accent6"/>
          </a:solidFill>
          <a:latin typeface="+mn-lt"/>
          <a:ea typeface="+mn-ea"/>
        </a:defRPr>
      </a:lvl4pPr>
      <a:lvl5pPr marL="1080000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1800">
          <a:solidFill>
            <a:schemeClr val="accent6"/>
          </a:solidFill>
          <a:latin typeface="+mn-lt"/>
          <a:ea typeface="+mn-ea"/>
        </a:defRPr>
      </a:lvl5pPr>
      <a:lvl6pPr marL="23669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6pPr>
      <a:lvl7pPr marL="28241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7pPr>
      <a:lvl8pPr marL="32813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8pPr>
      <a:lvl9pPr marL="37385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vve.nl/" TargetMode="External"/><Relationship Id="rId7" Type="http://schemas.openxmlformats.org/officeDocument/2006/relationships/hyperlink" Target="http://www.laatstewil.nu/" TargetMode="External"/><Relationship Id="rId2" Type="http://schemas.openxmlformats.org/officeDocument/2006/relationships/hyperlink" Target="http://www.levenseindekliniek.nl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eenwaardiglevenseinde.nl/" TargetMode="External"/><Relationship Id="rId5" Type="http://schemas.openxmlformats.org/officeDocument/2006/relationships/hyperlink" Target="http://www.svleven.nl/" TargetMode="External"/><Relationship Id="rId4" Type="http://schemas.openxmlformats.org/officeDocument/2006/relationships/hyperlink" Target="http://www.deeinder.nl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www.doodgewoonbespreekbaar.nl/" TargetMode="External"/><Relationship Id="rId7" Type="http://schemas.openxmlformats.org/officeDocument/2006/relationships/hyperlink" Target="http://www.npv.nl/" TargetMode="External"/><Relationship Id="rId2" Type="http://schemas.openxmlformats.org/officeDocument/2006/relationships/hyperlink" Target="http://www.thuisarts.nl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nvve.nl/" TargetMode="External"/><Relationship Id="rId5" Type="http://schemas.openxmlformats.org/officeDocument/2006/relationships/hyperlink" Target="https://www.rijksoverheid.nl/onderwerpen/levenseinde-en-euthanasie/vraag-en-antwoord/wilsverklaring-opstellen" TargetMode="External"/><Relationship Id="rId4" Type="http://schemas.openxmlformats.org/officeDocument/2006/relationships/hyperlink" Target="http://www.zorgverklaring.nl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mailto:d.p.touwen@lumc.nl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2400" dirty="0" smtClean="0"/>
              <a:t>Ouderen en zelfbeschikking</a:t>
            </a:r>
            <a:endParaRPr lang="nl-NL" sz="2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Wensen rond de laatste levensfase</a:t>
            </a:r>
            <a:endParaRPr lang="nl-NL" sz="28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dirty="0" smtClean="0"/>
              <a:t>Dorothea Touwen</a:t>
            </a:r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nl-NL" dirty="0" smtClean="0"/>
              <a:t>Docent en onderzoeker Medische Ethiek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2" r="166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616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dirty="0" smtClean="0"/>
              <a:t>Uw wensen 2 (leven)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66738" y="1066800"/>
            <a:ext cx="8181975" cy="5257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Belangrijk om over na te denken:</a:t>
            </a:r>
          </a:p>
          <a:p>
            <a:pPr lvl="3"/>
            <a:r>
              <a:rPr lang="nl-NL" altLang="en-US" sz="2200" dirty="0" smtClean="0"/>
              <a:t>Wat wil ik in dit leven?</a:t>
            </a:r>
          </a:p>
          <a:p>
            <a:pPr lvl="3"/>
            <a:r>
              <a:rPr lang="nl-NL" altLang="en-US" sz="2200" dirty="0" smtClean="0"/>
              <a:t>Wat zijn mijn doelen?</a:t>
            </a:r>
          </a:p>
          <a:p>
            <a:pPr lvl="3"/>
            <a:r>
              <a:rPr lang="nl-NL" altLang="en-US" sz="2200" dirty="0" smtClean="0"/>
              <a:t>Wat geeft mij de beste kwaliteit van leven?</a:t>
            </a:r>
          </a:p>
          <a:p>
            <a:pPr lvl="3"/>
            <a:r>
              <a:rPr lang="nl-NL" altLang="en-US" sz="2200" dirty="0" smtClean="0"/>
              <a:t>Wat is voor mij heel belangrijk?</a:t>
            </a:r>
          </a:p>
          <a:p>
            <a:pPr lvl="3"/>
            <a:r>
              <a:rPr lang="nl-NL" altLang="en-US" sz="2200" dirty="0" smtClean="0"/>
              <a:t>Wat maakt voor mij het leven de moeite waard?</a:t>
            </a:r>
          </a:p>
          <a:p>
            <a:endParaRPr lang="nl-NL" alt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Als u dat voor u zelf heeft bedacht, helpt dat om aan anderen duidelijk te maken wat u wilt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Het helpt ook voor eventuele vertegenwoordiging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FD6209-E405-4A3B-B721-E8EB6C22DDF7}" type="datetime3">
              <a:rPr lang="nl-NL" smtClean="0"/>
              <a:t>15/06/18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Wensen in de laatste levensfase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93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6033" y="1656522"/>
            <a:ext cx="4595436" cy="258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Hoofdstuk 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566738" y="4744516"/>
            <a:ext cx="5476254" cy="1259478"/>
          </a:xfrm>
        </p:spPr>
        <p:txBody>
          <a:bodyPr/>
          <a:lstStyle/>
          <a:p>
            <a:r>
              <a:rPr lang="nl-NL" sz="4000" dirty="0" smtClean="0"/>
              <a:t>Vertegenwoordiging</a:t>
            </a:r>
            <a:endParaRPr lang="nl-NL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A7C86-C921-44F5-84DB-FB3B89AAF3CF}" type="datetime3">
              <a:rPr lang="nl-NL" smtClean="0"/>
              <a:t>15/06/18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Wensen in de laatste levensfase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366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mtClean="0"/>
              <a:t>Vertegenwoordiging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66738" y="1144588"/>
            <a:ext cx="8291512" cy="5113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Toestemming geven (of weigeren) namens u als u dat zelf niet meer kunt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Doel: </a:t>
            </a:r>
          </a:p>
          <a:p>
            <a:pPr lvl="3">
              <a:defRPr/>
            </a:pPr>
            <a:r>
              <a:rPr lang="nl-NL" sz="2200" dirty="0" smtClean="0"/>
              <a:t>Belangen behartigen</a:t>
            </a:r>
          </a:p>
          <a:p>
            <a:pPr lvl="3">
              <a:defRPr/>
            </a:pPr>
            <a:r>
              <a:rPr lang="nl-NL" sz="2200" dirty="0" smtClean="0"/>
              <a:t>Uitvoeren wensen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Wie?</a:t>
            </a:r>
          </a:p>
          <a:p>
            <a:pPr lvl="3">
              <a:defRPr/>
            </a:pPr>
            <a:r>
              <a:rPr lang="nl-NL" sz="2200" dirty="0" smtClean="0"/>
              <a:t>Curator, mentor (door de rechter </a:t>
            </a:r>
          </a:p>
          <a:p>
            <a:pPr marL="524737" lvl="3" indent="0">
              <a:buNone/>
              <a:defRPr/>
            </a:pPr>
            <a:r>
              <a:rPr lang="nl-NL" sz="2200" dirty="0"/>
              <a:t> </a:t>
            </a:r>
            <a:r>
              <a:rPr lang="nl-NL" sz="2200" dirty="0" smtClean="0"/>
              <a:t>  aangewezen)</a:t>
            </a:r>
          </a:p>
          <a:p>
            <a:pPr lvl="3">
              <a:defRPr/>
            </a:pPr>
            <a:r>
              <a:rPr lang="nl-NL" sz="2200" dirty="0" smtClean="0"/>
              <a:t>Door u zelf aangewezen</a:t>
            </a:r>
          </a:p>
          <a:p>
            <a:pPr lvl="3">
              <a:defRPr/>
            </a:pPr>
            <a:r>
              <a:rPr lang="nl-NL" sz="2200" dirty="0" smtClean="0"/>
              <a:t>Partner, kind, andere familie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Grens: arts oordeelt mee</a:t>
            </a:r>
          </a:p>
          <a:p>
            <a:pPr>
              <a:defRPr/>
            </a:pPr>
            <a:endParaRPr lang="nl-NL" dirty="0" smtClean="0"/>
          </a:p>
          <a:p>
            <a:pPr>
              <a:defRPr/>
            </a:pPr>
            <a:endParaRPr lang="nl-NL" dirty="0" smtClean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579" y="2862858"/>
            <a:ext cx="3387671" cy="33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EED2A24-EA48-4800-BE7B-5F3D171EE6A4}" type="datetime3">
              <a:rPr lang="nl-NL" smtClean="0"/>
              <a:t>15/06/18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Wensen in de laatste levensfase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60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mtClean="0"/>
              <a:t>Vertegenwoordiging – wie?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Wat als u geen vertrouweling hebt in de familie?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Wat als u geen nabije familieleden hebt?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Wat als u zich zorgen maakt of uw partner het wel aankan?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Wat als u het bij een van de kinderen wilt beleggen?</a:t>
            </a:r>
          </a:p>
          <a:p>
            <a:pPr marL="0" indent="0">
              <a:buFontTx/>
              <a:buNone/>
              <a:defRPr/>
            </a:pPr>
            <a:endParaRPr lang="nl-NL" dirty="0"/>
          </a:p>
          <a:p>
            <a:pPr lvl="3">
              <a:defRPr/>
            </a:pPr>
            <a:r>
              <a:rPr lang="nl-NL" sz="2200" dirty="0" smtClean="0"/>
              <a:t>Van te voren over nadenken</a:t>
            </a:r>
          </a:p>
          <a:p>
            <a:pPr lvl="3">
              <a:defRPr/>
            </a:pPr>
            <a:r>
              <a:rPr lang="nl-NL" sz="2200" dirty="0" smtClean="0"/>
              <a:t>Mogelijkheid: aanwijzen vriend of vriendin, een van de kinderen</a:t>
            </a:r>
          </a:p>
          <a:p>
            <a:pPr lvl="3">
              <a:defRPr/>
            </a:pPr>
            <a:r>
              <a:rPr lang="nl-NL" sz="2200" dirty="0" smtClean="0"/>
              <a:t>Mogelijkheid: mentor, vrijwilliger (al wordt dit meestal pas in gang gezet wanneer de persoon in kwestie wilsonbekwaam is geworden)</a:t>
            </a:r>
            <a:endParaRPr lang="nl-NL" sz="2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46269D6-77B1-4FEA-9AD8-3B2FA30ACDFE}" type="datetime3">
              <a:rPr lang="nl-NL" smtClean="0"/>
              <a:t>15/06/18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Wensen in de laatste levensfase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91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mtClean="0"/>
              <a:t>Houvast voor de vertegenwoordiger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nl-NL" sz="2400" dirty="0" smtClean="0"/>
              <a:t>Uw vertegenwoordiger is gebaat bij duidelijke wensen van u.</a:t>
            </a:r>
          </a:p>
          <a:p>
            <a:pPr marL="0" indent="0">
              <a:buFontTx/>
              <a:buNone/>
              <a:defRPr/>
            </a:pPr>
            <a:r>
              <a:rPr lang="nl-NL" sz="2400" dirty="0" smtClean="0"/>
              <a:t>Daarom: </a:t>
            </a:r>
          </a:p>
          <a:p>
            <a:pPr marL="841375" lvl="1" indent="-457200">
              <a:buFont typeface="Times"/>
              <a:buAutoNum type="arabicPeriod"/>
              <a:defRPr/>
            </a:pPr>
            <a:r>
              <a:rPr lang="nl-NL" sz="2400" dirty="0" smtClean="0"/>
              <a:t>Erover praten</a:t>
            </a:r>
          </a:p>
          <a:p>
            <a:pPr marL="841375" lvl="1" indent="-457200">
              <a:buFont typeface="Times"/>
              <a:buAutoNum type="arabicPeriod"/>
              <a:defRPr/>
            </a:pPr>
            <a:r>
              <a:rPr lang="nl-NL" sz="2400" dirty="0" smtClean="0"/>
              <a:t>Afspreken wie u gaat vertegenwoordigen</a:t>
            </a:r>
          </a:p>
          <a:p>
            <a:pPr lvl="4">
              <a:defRPr/>
            </a:pPr>
            <a:r>
              <a:rPr lang="nl-NL" sz="2400" dirty="0" smtClean="0"/>
              <a:t>In wie hebt u vertrouwen dat die uw belangen goed zal kunnen behartigen?</a:t>
            </a:r>
          </a:p>
          <a:p>
            <a:pPr lvl="4">
              <a:defRPr/>
            </a:pPr>
            <a:r>
              <a:rPr lang="nl-NL" sz="2400" dirty="0" smtClean="0"/>
              <a:t>Van wie weet u zeker dat die weet wat u zou hebben gewild?</a:t>
            </a:r>
          </a:p>
          <a:p>
            <a:pPr marL="841375" lvl="1" indent="-457200">
              <a:buFont typeface="Times"/>
              <a:buAutoNum type="arabicPeriod"/>
              <a:defRPr/>
            </a:pPr>
            <a:r>
              <a:rPr lang="nl-NL" sz="2400" dirty="0" smtClean="0"/>
              <a:t>Wilsverklaring </a:t>
            </a:r>
          </a:p>
          <a:p>
            <a:pPr>
              <a:defRPr/>
            </a:pPr>
            <a:endParaRPr lang="nl-NL" dirty="0" smtClean="0"/>
          </a:p>
          <a:p>
            <a:pPr>
              <a:defRPr/>
            </a:pPr>
            <a:endParaRPr lang="nl-NL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39806D5-2536-4C64-A5BC-7B1BE5D695A6}" type="datetime3">
              <a:rPr lang="nl-NL" smtClean="0"/>
              <a:t>15/06/18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Wensen in de laatste levensfase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25" y="5216489"/>
            <a:ext cx="4930775" cy="113351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51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mtClean="0"/>
              <a:t>Wilsverklaring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en-US" sz="2200" dirty="0" smtClean="0"/>
              <a:t>Toestemmingsvereiste betekent sterk recht op </a:t>
            </a:r>
            <a:r>
              <a:rPr lang="nl-NL" altLang="en-US" sz="2200" b="1" dirty="0" smtClean="0"/>
              <a:t>weigeren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en-US" sz="2200" dirty="0" smtClean="0"/>
              <a:t>Weigeren kan ook schriftelijk: wilsverklaring (behandelverbod)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en-US" sz="2200" dirty="0" smtClean="0"/>
              <a:t>Voordeel: </a:t>
            </a:r>
          </a:p>
          <a:p>
            <a:pPr lvl="3"/>
            <a:r>
              <a:rPr lang="nl-NL" altLang="en-US" sz="2200" dirty="0" smtClean="0"/>
              <a:t>Duidelijk hoe u erover denkt, ook als u het zelf niet meer kunt zeggen</a:t>
            </a:r>
          </a:p>
          <a:p>
            <a:pPr lvl="3"/>
            <a:r>
              <a:rPr lang="nl-NL" altLang="en-US" sz="2200" dirty="0" smtClean="0"/>
              <a:t>Signaal dat u er goed over heeft nagedacht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en-US" sz="2200" dirty="0" smtClean="0"/>
              <a:t>Benoemen </a:t>
            </a:r>
          </a:p>
          <a:p>
            <a:pPr lvl="3"/>
            <a:r>
              <a:rPr lang="nl-NL" altLang="en-US" sz="2200" dirty="0" smtClean="0"/>
              <a:t>Wat u </a:t>
            </a:r>
            <a:r>
              <a:rPr lang="nl-NL" altLang="en-US" sz="2200" u="sng" dirty="0" smtClean="0"/>
              <a:t>niet</a:t>
            </a:r>
            <a:r>
              <a:rPr lang="nl-NL" altLang="en-US" sz="2200" dirty="0" smtClean="0"/>
              <a:t> wilt (bijvoorbeeld: Niet Reanimeer verklaring)</a:t>
            </a:r>
          </a:p>
          <a:p>
            <a:pPr lvl="3"/>
            <a:r>
              <a:rPr lang="nl-NL" altLang="en-US" sz="2200" u="sng" dirty="0" smtClean="0"/>
              <a:t>Wie</a:t>
            </a:r>
            <a:r>
              <a:rPr lang="nl-NL" altLang="en-US" sz="2200" dirty="0" smtClean="0"/>
              <a:t> er over u moet beslissen als u dat zelf niet meer kunt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alt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en-US" sz="2200" dirty="0" smtClean="0"/>
              <a:t>NB: Wilsverklaring is iets anders dan een euthanasieverzoek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en-US" sz="2200" dirty="0" smtClean="0"/>
              <a:t>NB 2: Het hoeft </a:t>
            </a:r>
            <a:r>
              <a:rPr lang="nl-NL" altLang="en-US" sz="2200" u="sng" dirty="0" smtClean="0"/>
              <a:t>niet</a:t>
            </a:r>
            <a:r>
              <a:rPr lang="nl-NL" altLang="en-US" sz="2200" dirty="0" smtClean="0"/>
              <a:t> via de notaris!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A527F6D-CA6C-4A36-BE24-3FC05402AED9}" type="datetime3">
              <a:rPr lang="nl-NL" smtClean="0"/>
              <a:t>15/06/18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Wensen in de laatste levensfase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73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hoofdstuk 5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AF5D-42D8-44E3-898A-F73EF0924B55}" type="datetime3">
              <a:rPr lang="nl-NL" smtClean="0"/>
              <a:t>15/06/18</a:t>
            </a:fld>
            <a:endParaRPr lang="en-GB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105300"/>
            <a:ext cx="3641034" cy="2032817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566738" y="1783080"/>
            <a:ext cx="6336982" cy="2950846"/>
          </a:xfrm>
        </p:spPr>
        <p:txBody>
          <a:bodyPr/>
          <a:lstStyle/>
          <a:p>
            <a:r>
              <a:rPr lang="nl-NL" sz="4400" dirty="0" smtClean="0"/>
              <a:t>Medische zorg rond het levenseinde</a:t>
            </a:r>
            <a:endParaRPr lang="nl-NL" sz="4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Wensen in de laatste levensfase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97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dirty="0" smtClean="0"/>
              <a:t>Palliatieve zorg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8313" y="1066800"/>
            <a:ext cx="8280400" cy="5257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en-US" sz="2200" dirty="0" smtClean="0"/>
              <a:t>Palliatieve zorg is gericht op het vergroten van het comfort en het verminderen van het lijden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en-US" sz="2200" dirty="0" smtClean="0"/>
              <a:t>Het gaat dan niet om leven-verlengen maar lijden-verminderen</a:t>
            </a:r>
          </a:p>
          <a:p>
            <a:pPr marL="702900" lvl="2" indent="-342900"/>
            <a:r>
              <a:rPr lang="nl-NL" altLang="en-US" sz="2000" dirty="0" smtClean="0"/>
              <a:t>Pijnbestrijding </a:t>
            </a:r>
          </a:p>
          <a:p>
            <a:pPr marL="702900" lvl="2" indent="-342900"/>
            <a:r>
              <a:rPr lang="nl-NL" altLang="en-US" sz="2000" dirty="0" smtClean="0"/>
              <a:t>Benauwdheidsbestrijding </a:t>
            </a:r>
          </a:p>
          <a:p>
            <a:pPr marL="702900" lvl="2" indent="-342900"/>
            <a:r>
              <a:rPr lang="nl-NL" altLang="en-US" sz="2000" dirty="0" smtClean="0"/>
              <a:t>Tegengaan van narigheid als jeuk, misselijkheid etc.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en-US" sz="2200" dirty="0" smtClean="0"/>
              <a:t>In de laatste levensfase krijgt palliatieve zorg altijd aandacht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en-US" sz="2200" dirty="0" smtClean="0"/>
              <a:t>Speciale behandeling: palliatieve sedatie (continu of afwisselend)</a:t>
            </a:r>
          </a:p>
          <a:p>
            <a:pPr marL="702900" lvl="2" indent="-342900"/>
            <a:r>
              <a:rPr lang="nl-NL" altLang="en-US" sz="2000" dirty="0" smtClean="0"/>
              <a:t>Bij onbehandelbare (refractaire) symptomen</a:t>
            </a:r>
          </a:p>
          <a:p>
            <a:pPr marL="702900" lvl="2" indent="-342900"/>
            <a:r>
              <a:rPr lang="nl-NL" altLang="en-US" sz="2000" dirty="0" smtClean="0"/>
              <a:t>Levensverwachting max. 14 dagen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F6DF61-8D9C-46C2-9A67-789A66D29EDB}" type="datetime3">
              <a:rPr lang="nl-NL" smtClean="0"/>
              <a:t>15/06/18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Wensen in de laatste levensfase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47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dirty="0" smtClean="0"/>
              <a:t>Medische beslissingen rond het levenseinde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066800"/>
            <a:ext cx="8280400" cy="5257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en-US" sz="2200" dirty="0" smtClean="0"/>
              <a:t>Staken of niet instellen van een (levensverlengende) behandeling: </a:t>
            </a:r>
          </a:p>
          <a:p>
            <a:pPr lvl="3"/>
            <a:r>
              <a:rPr lang="nl-NL" altLang="en-US" sz="2200" dirty="0" smtClean="0"/>
              <a:t>Zinloze behandeling</a:t>
            </a:r>
          </a:p>
          <a:p>
            <a:pPr lvl="3"/>
            <a:r>
              <a:rPr lang="nl-NL" altLang="en-US" sz="2200" dirty="0" smtClean="0"/>
              <a:t>Behandeling met te veel risico’s en belasting</a:t>
            </a:r>
          </a:p>
          <a:p>
            <a:pPr lvl="4"/>
            <a:r>
              <a:rPr lang="nl-NL" altLang="en-US" sz="2000" dirty="0" smtClean="0"/>
              <a:t>Kan besloten worden door de patiënt</a:t>
            </a:r>
          </a:p>
          <a:p>
            <a:pPr lvl="4"/>
            <a:r>
              <a:rPr lang="nl-NL" altLang="en-US" sz="2000" dirty="0" smtClean="0"/>
              <a:t>Kan ook besloten worden door de 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en-US" sz="2200" dirty="0" smtClean="0"/>
              <a:t>Euthanasie en hulp bij zelfdoding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en-US" sz="2200" dirty="0" smtClean="0"/>
              <a:t>Actieve levensbeëindiging </a:t>
            </a:r>
            <a:r>
              <a:rPr lang="nl-NL" altLang="en-US" sz="2200" i="1" dirty="0" smtClean="0"/>
              <a:t>zonder</a:t>
            </a:r>
            <a:r>
              <a:rPr lang="nl-NL" altLang="en-US" sz="2200" dirty="0" smtClean="0"/>
              <a:t> uitdrukkelijk verzoek van de patiënt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en-US" sz="2200" dirty="0" smtClean="0"/>
              <a:t>Pijnbestrijding met al dan niet levensverkortend gevolg (vroeger “passieve euthanasie”)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en-US" sz="2200" dirty="0" smtClean="0"/>
              <a:t>Niet-reanimeerbesluit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en-US" sz="2200" dirty="0" smtClean="0"/>
              <a:t>Palliatieve sedatie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5AFADB8-8EC1-442C-A04D-F0FC6E56E49F}" type="datetime3">
              <a:rPr lang="nl-NL" smtClean="0"/>
              <a:t>15/06/18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Wensen in de laatste levensfase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946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Doodsoorzaken 2012</a:t>
            </a:r>
            <a:endParaRPr lang="nl-NL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531214"/>
              </p:ext>
            </p:extLst>
          </p:nvPr>
        </p:nvGraphicFramePr>
        <p:xfrm>
          <a:off x="566738" y="1541565"/>
          <a:ext cx="6307028" cy="3889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6022427" y="4221383"/>
            <a:ext cx="2927132" cy="1500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  <a:defRPr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               2012</a:t>
            </a: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ts val="3800"/>
              </a:lnSpc>
              <a:defRPr/>
            </a:pPr>
            <a:r>
              <a:rPr lang="en-US" sz="2000" dirty="0">
                <a:solidFill>
                  <a:schemeClr val="bg2"/>
                </a:solidFill>
                <a:latin typeface="+mn-lt"/>
              </a:rPr>
              <a:t>	</a:t>
            </a:r>
            <a:r>
              <a:rPr lang="en-US" sz="2000" dirty="0" err="1">
                <a:solidFill>
                  <a:schemeClr val="bg2"/>
                </a:solidFill>
                <a:latin typeface="+mn-lt"/>
              </a:rPr>
              <a:t>Sterfgevallen</a:t>
            </a: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ts val="3800"/>
              </a:lnSpc>
              <a:defRPr/>
            </a:pPr>
            <a:r>
              <a:rPr lang="en-US" sz="2000" dirty="0">
                <a:solidFill>
                  <a:schemeClr val="bg2"/>
                </a:solidFill>
                <a:latin typeface="+mn-lt"/>
              </a:rPr>
              <a:t>	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Euthanasie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</a:t>
            </a:r>
            <a:endParaRPr lang="en-GB" sz="20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6566280" y="4823669"/>
            <a:ext cx="360363" cy="3587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endParaRPr lang="en-US" alt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566280" y="5338973"/>
            <a:ext cx="360363" cy="35877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851BC55-865F-402A-961F-10E6827B28F6}" type="datetime1">
              <a:rPr lang="nl-NL" smtClean="0"/>
              <a:t>15-06-2018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Euthanasie en voltooid leven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22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3"/>
          <p:cNvSpPr txBox="1">
            <a:spLocks noGrp="1"/>
          </p:cNvSpPr>
          <p:nvPr/>
        </p:nvSpPr>
        <p:spPr bwMode="auto">
          <a:xfrm>
            <a:off x="5029200" y="6553200"/>
            <a:ext cx="3886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endParaRPr lang="en-US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Punten ter bespreking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Wensen in deze fase van uw leven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Wensen in medisch opzicht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Wilsverklaring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Vertegenwoordiging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Medische zorg in de laatste levensfase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Euthanasie</a:t>
            </a:r>
          </a:p>
        </p:txBody>
      </p:sp>
      <p:pic>
        <p:nvPicPr>
          <p:cNvPr id="410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2781300"/>
            <a:ext cx="232251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27C5173-E423-419F-AC2A-6C47811A702F}" type="datetime3">
              <a:rPr lang="nl-NL" smtClean="0"/>
              <a:t>15/06/18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Wensen in de laatste levensfase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23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Hoofdstuk 6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l-NL" sz="4800" dirty="0" smtClean="0"/>
              <a:t>Euthanasie </a:t>
            </a:r>
            <a:endParaRPr lang="nl-NL" sz="4800" dirty="0"/>
          </a:p>
        </p:txBody>
      </p:sp>
      <p:pic>
        <p:nvPicPr>
          <p:cNvPr id="7" name="Picture 2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0973" y="2768600"/>
            <a:ext cx="2991534" cy="206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2366-6072-4AA9-BB11-6E3778A33A65}" type="datetime3">
              <a:rPr lang="nl-NL" smtClean="0"/>
              <a:t>15/06/18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Wensen in de laatste levensfase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264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mtClean="0"/>
              <a:t>Euthanasie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066800"/>
            <a:ext cx="8375650" cy="5257800"/>
          </a:xfrm>
        </p:spPr>
        <p:txBody>
          <a:bodyPr/>
          <a:lstStyle/>
          <a:p>
            <a:pPr>
              <a:buFontTx/>
              <a:buNone/>
            </a:pPr>
            <a:r>
              <a:rPr lang="nl-NL" altLang="en-US" sz="2200" dirty="0" smtClean="0"/>
              <a:t>Definitie euthanasie:</a:t>
            </a:r>
          </a:p>
          <a:p>
            <a:pPr lvl="2">
              <a:buFontTx/>
              <a:buNone/>
            </a:pPr>
            <a:r>
              <a:rPr lang="nl-NL" altLang="en-US" sz="2200" dirty="0" smtClean="0"/>
              <a:t>“Actief levensbeëindigend handelen </a:t>
            </a:r>
            <a:r>
              <a:rPr lang="nl-NL" altLang="en-US" sz="2200" b="1" dirty="0" smtClean="0">
                <a:solidFill>
                  <a:schemeClr val="accent2"/>
                </a:solidFill>
              </a:rPr>
              <a:t>op vrijwillig en weloverwogen verzoek</a:t>
            </a:r>
            <a:r>
              <a:rPr lang="nl-NL" altLang="en-US" sz="2200" dirty="0" smtClean="0">
                <a:solidFill>
                  <a:srgbClr val="FF0000"/>
                </a:solidFill>
              </a:rPr>
              <a:t> </a:t>
            </a:r>
            <a:r>
              <a:rPr lang="nl-NL" altLang="en-US" sz="2200" dirty="0" smtClean="0"/>
              <a:t>van de patiënt”</a:t>
            </a:r>
          </a:p>
          <a:p>
            <a:pPr>
              <a:buFontTx/>
              <a:buNone/>
            </a:pPr>
            <a:endParaRPr lang="nl-NL" altLang="en-US" sz="2200" dirty="0" smtClean="0"/>
          </a:p>
          <a:p>
            <a:pPr>
              <a:buFontTx/>
              <a:buNone/>
            </a:pPr>
            <a:r>
              <a:rPr lang="nl-NL" altLang="en-US" sz="2200" dirty="0" smtClean="0"/>
              <a:t>NB: Levensbeëindigend handelen zonder uitdrukkelijk verzoek van de patiënt is per definitie </a:t>
            </a:r>
            <a:r>
              <a:rPr lang="nl-NL" altLang="en-US" sz="2200" i="1" dirty="0" smtClean="0"/>
              <a:t>geen</a:t>
            </a:r>
            <a:r>
              <a:rPr lang="nl-NL" altLang="en-US" sz="2200" dirty="0" smtClean="0"/>
              <a:t> </a:t>
            </a:r>
            <a:r>
              <a:rPr lang="nl-NL" altLang="en-US" sz="2200" i="1" dirty="0" smtClean="0"/>
              <a:t>euthanasie</a:t>
            </a:r>
            <a:r>
              <a:rPr lang="nl-NL" altLang="en-US" sz="2200" dirty="0" smtClean="0"/>
              <a:t>.</a:t>
            </a:r>
          </a:p>
          <a:p>
            <a:pPr>
              <a:buFontTx/>
              <a:buNone/>
            </a:pPr>
            <a:endParaRPr lang="nl-NL" altLang="en-US" sz="2200" dirty="0" smtClean="0"/>
          </a:p>
          <a:p>
            <a:pPr>
              <a:buFontTx/>
              <a:buNone/>
            </a:pPr>
            <a:r>
              <a:rPr lang="nl-NL" altLang="en-US" sz="2200" dirty="0" smtClean="0"/>
              <a:t>Wet ‘Toetsing levensbeëindiging op verzoek en hulp bij zelfdoding’ formuleert zorgvuldigheidscriteria voor artsen. Mits voldaan aan die criteria is het uitvoeren van euthanasie </a:t>
            </a:r>
            <a:r>
              <a:rPr lang="nl-NL" altLang="en-US" sz="2200" u="sng" dirty="0" smtClean="0"/>
              <a:t>niet strafbaar</a:t>
            </a:r>
            <a:r>
              <a:rPr lang="nl-NL" altLang="en-US" sz="2200" dirty="0" smtClean="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B3AB02-A42E-4F5F-AD5F-529D724142E2}" type="datetime3">
              <a:rPr lang="nl-NL" smtClean="0"/>
              <a:t>15/06/18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Wensen in de laatste levensfase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28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Zorgvuldigheidscriteria </a:t>
            </a:r>
            <a:endParaRPr lang="en-GB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nl-NL" sz="2400" dirty="0" smtClean="0"/>
              <a:t>Allerbelangrijkste voorwaarden:</a:t>
            </a:r>
          </a:p>
          <a:p>
            <a:pPr marL="835025" lvl="1" indent="-457200">
              <a:buFont typeface="+mj-lt"/>
              <a:buAutoNum type="arabicPeriod"/>
              <a:defRPr/>
            </a:pPr>
            <a:r>
              <a:rPr lang="nl-NL" sz="2400" dirty="0" smtClean="0"/>
              <a:t>Vrijwillig en weloverwogen verzoek van de patiënt</a:t>
            </a:r>
          </a:p>
          <a:p>
            <a:pPr marL="835025" lvl="1" indent="-457200">
              <a:buFont typeface="+mj-lt"/>
              <a:buAutoNum type="arabicPeriod"/>
              <a:defRPr/>
            </a:pPr>
            <a:r>
              <a:rPr lang="nl-NL" sz="2400" dirty="0" smtClean="0"/>
              <a:t>Ondraaglijk en uitzichtloos lijden</a:t>
            </a:r>
          </a:p>
          <a:p>
            <a:pPr marL="0" indent="0">
              <a:buFontTx/>
              <a:buNone/>
              <a:defRPr/>
            </a:pPr>
            <a:endParaRPr lang="nl-NL" dirty="0" smtClean="0"/>
          </a:p>
          <a:p>
            <a:pPr marL="0" indent="0">
              <a:buFontTx/>
              <a:buNone/>
              <a:defRPr/>
            </a:pPr>
            <a:endParaRPr lang="nl-NL" dirty="0" smtClean="0"/>
          </a:p>
          <a:p>
            <a:pPr>
              <a:defRPr/>
            </a:pPr>
            <a:endParaRPr lang="nl-NL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D4D3C9D-8666-43F6-BFCE-8F08DD2FF783}" type="datetime3">
              <a:rPr lang="nl-NL" smtClean="0"/>
              <a:t>15/06/18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Wensen in de laatste levensfase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450" y="3641726"/>
            <a:ext cx="2616200" cy="26162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30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mtClean="0"/>
              <a:t>Let op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Regeling vanuit perspectief van de 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Verhouding zelfbeschikking en weldoen: nadruk op weldoen, barmhartigheid (conflict van plichten arts)</a:t>
            </a:r>
          </a:p>
          <a:p>
            <a:pPr lvl="3"/>
            <a:r>
              <a:rPr lang="nl-NL" altLang="en-US" sz="2200" dirty="0" smtClean="0"/>
              <a:t>Geen recht dat de patiënt kan afdwingen</a:t>
            </a:r>
          </a:p>
          <a:p>
            <a:pPr lvl="3"/>
            <a:r>
              <a:rPr lang="nl-NL" altLang="en-US" sz="2200" dirty="0" smtClean="0"/>
              <a:t>Arts dient eigen afweging te maken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A10493-6C74-4D14-B18F-DFF26A92B83C}" type="datetime3">
              <a:rPr lang="nl-NL" smtClean="0"/>
              <a:t>15/06/18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Wensen in de laatste levensfase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150" y="4021932"/>
            <a:ext cx="3975100" cy="223599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16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mtClean="0"/>
              <a:t>Schriftelijk euthanasieverzoek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66738" y="1125538"/>
            <a:ext cx="8108950" cy="5257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Is geen weigering, maar een vraag aan de arts om iets te doen (namelijk: euthanasie)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Denk terug aan claimrecht: u kunt medische behandeling niet opeisen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Euthanasie is geen recht, maar een daad van goede zorg door de arts. Met euthanasieverklaring kunt u er dus nog </a:t>
            </a:r>
            <a:r>
              <a:rPr lang="nl-NL" altLang="en-US" sz="2400" u="sng" dirty="0" smtClean="0"/>
              <a:t>niet</a:t>
            </a:r>
            <a:r>
              <a:rPr lang="nl-NL" altLang="en-US" sz="2400" dirty="0" smtClean="0"/>
              <a:t> op rekenen dat u euthanasie krijgt.</a:t>
            </a:r>
          </a:p>
          <a:p>
            <a:pPr lvl="3"/>
            <a:r>
              <a:rPr lang="nl-NL" altLang="en-US" sz="2200" dirty="0" smtClean="0"/>
              <a:t>Zeker niet als u zelf niet meer in staat bent om erom te vragen!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EF8149E-2735-48E3-BEEB-A6B5D3355545}" type="datetime3">
              <a:rPr lang="nl-NL" smtClean="0"/>
              <a:t>15/06/18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Wensen in de laatste levensfase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07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z="2200" dirty="0" smtClean="0"/>
              <a:t>Als u er met uw arts niet uitkomt (m.b.t. euthanasie)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en-US" sz="2200" dirty="0" smtClean="0"/>
              <a:t>Arts heeft morele plicht tot verwijzen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en-US" sz="2200" dirty="0" smtClean="0"/>
              <a:t>Belangrijk om er </a:t>
            </a:r>
            <a:r>
              <a:rPr lang="nl-NL" altLang="en-US" sz="2200" u="sng" dirty="0" smtClean="0"/>
              <a:t>op tijd en concreet</a:t>
            </a:r>
            <a:r>
              <a:rPr lang="nl-NL" altLang="en-US" sz="2200" dirty="0" smtClean="0"/>
              <a:t> over te spreken!</a:t>
            </a:r>
          </a:p>
          <a:p>
            <a:endParaRPr lang="nl-NL" altLang="en-US" dirty="0" smtClean="0"/>
          </a:p>
          <a:p>
            <a:endParaRPr lang="nl-NL" altLang="en-US" dirty="0" smtClean="0"/>
          </a:p>
          <a:p>
            <a:endParaRPr lang="nl-NL" altLang="en-US" dirty="0"/>
          </a:p>
          <a:p>
            <a:endParaRPr lang="nl-NL" altLang="en-US" dirty="0" smtClean="0"/>
          </a:p>
          <a:p>
            <a:endParaRPr lang="nl-NL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223ACFC-D932-4FFD-8609-C44628DF62FE}" type="datetime3">
              <a:rPr lang="nl-NL" smtClean="0"/>
              <a:t>15/06/18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Wensen in de laatste levensfase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86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Als</a:t>
            </a:r>
            <a:r>
              <a:rPr lang="en-US" dirty="0" smtClean="0"/>
              <a:t> u </a:t>
            </a:r>
            <a:r>
              <a:rPr lang="en-US" dirty="0" err="1" smtClean="0"/>
              <a:t>er</a:t>
            </a:r>
            <a:r>
              <a:rPr lang="en-US" dirty="0" smtClean="0"/>
              <a:t> met </a:t>
            </a:r>
            <a:r>
              <a:rPr lang="en-US" dirty="0" err="1" smtClean="0"/>
              <a:t>uw</a:t>
            </a:r>
            <a:r>
              <a:rPr lang="en-US" dirty="0" smtClean="0"/>
              <a:t> arts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uitkomt</a:t>
            </a:r>
            <a:r>
              <a:rPr lang="en-US" dirty="0" smtClean="0"/>
              <a:t>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Organisaties die informatie kunnen verstrekken, kunnen bemiddelen of hulp kunnen bieden:</a:t>
            </a:r>
          </a:p>
          <a:p>
            <a:pPr marL="702900" lvl="2" indent="-342900">
              <a:buFont typeface="Arial" panose="020B0604020202020204" pitchFamily="34" charset="0"/>
              <a:buChar char="•"/>
            </a:pPr>
            <a:r>
              <a:rPr lang="nl-NL" altLang="en-US" dirty="0" smtClean="0"/>
              <a:t>Levenseinde </a:t>
            </a:r>
            <a:r>
              <a:rPr lang="nl-NL" altLang="en-US" dirty="0"/>
              <a:t>kliniek (</a:t>
            </a:r>
            <a:r>
              <a:rPr lang="nl-NL" altLang="en-US" dirty="0">
                <a:hlinkClick r:id="rId2"/>
              </a:rPr>
              <a:t>www.levenseindekliniek.nl</a:t>
            </a:r>
            <a:r>
              <a:rPr lang="nl-NL" altLang="en-US" dirty="0"/>
              <a:t>) </a:t>
            </a:r>
          </a:p>
          <a:p>
            <a:pPr lvl="5"/>
            <a:r>
              <a:rPr lang="nl-NL" altLang="en-US" dirty="0"/>
              <a:t>Mobiele teams</a:t>
            </a:r>
          </a:p>
          <a:p>
            <a:pPr lvl="5"/>
            <a:r>
              <a:rPr lang="nl-NL" altLang="en-US" dirty="0"/>
              <a:t>Voor die patiënten die wél aan de criteria voldoen</a:t>
            </a:r>
          </a:p>
          <a:p>
            <a:pPr lvl="5"/>
            <a:r>
              <a:rPr lang="nl-NL" altLang="en-US" dirty="0"/>
              <a:t>Intensieve begeleiding waarbij in korte tijd band wordt opgebouwd</a:t>
            </a:r>
          </a:p>
          <a:p>
            <a:pPr marL="702900" lvl="2" indent="-342900">
              <a:buFont typeface="Arial" panose="020B0604020202020204" pitchFamily="34" charset="0"/>
              <a:buChar char="•"/>
            </a:pPr>
            <a:r>
              <a:rPr lang="nl-NL" altLang="en-US" dirty="0" err="1"/>
              <a:t>NVVe</a:t>
            </a:r>
            <a:r>
              <a:rPr lang="nl-NL" altLang="en-US" dirty="0"/>
              <a:t> (</a:t>
            </a:r>
            <a:r>
              <a:rPr lang="nl-NL" altLang="en-US" dirty="0">
                <a:hlinkClick r:id="rId3"/>
              </a:rPr>
              <a:t>www.nvve.nl</a:t>
            </a:r>
            <a:r>
              <a:rPr lang="nl-NL" altLang="en-US" dirty="0"/>
              <a:t>)</a:t>
            </a:r>
          </a:p>
          <a:p>
            <a:pPr marL="702900" lvl="2" indent="-342900">
              <a:buFont typeface="Arial" panose="020B0604020202020204" pitchFamily="34" charset="0"/>
              <a:buChar char="•"/>
            </a:pPr>
            <a:r>
              <a:rPr lang="nl-NL" altLang="en-US" dirty="0"/>
              <a:t>Stichting De Einder (</a:t>
            </a:r>
            <a:r>
              <a:rPr lang="nl-NL" altLang="en-US" dirty="0">
                <a:hlinkClick r:id="rId4"/>
              </a:rPr>
              <a:t>www.deeinder.nl</a:t>
            </a:r>
            <a:r>
              <a:rPr lang="nl-NL" altLang="en-US" dirty="0"/>
              <a:t>) </a:t>
            </a:r>
          </a:p>
          <a:p>
            <a:pPr marL="702900" lvl="2" indent="-342900">
              <a:buFont typeface="Arial" panose="020B0604020202020204" pitchFamily="34" charset="0"/>
              <a:buChar char="•"/>
            </a:pPr>
            <a:r>
              <a:rPr lang="nl-NL" altLang="en-US" dirty="0"/>
              <a:t>Stichting Vrijwillig Leven (</a:t>
            </a:r>
            <a:r>
              <a:rPr lang="nl-NL" altLang="en-US" dirty="0">
                <a:hlinkClick r:id="rId5"/>
              </a:rPr>
              <a:t>www.svleven.nl</a:t>
            </a:r>
            <a:r>
              <a:rPr lang="nl-NL" altLang="en-US" dirty="0"/>
              <a:t>)</a:t>
            </a:r>
          </a:p>
          <a:p>
            <a:pPr marL="702900" lvl="2" indent="-342900">
              <a:buFont typeface="Arial" panose="020B0604020202020204" pitchFamily="34" charset="0"/>
              <a:buChar char="•"/>
            </a:pPr>
            <a:r>
              <a:rPr lang="nl-NL" altLang="en-US" dirty="0"/>
              <a:t>Heft in eigen handen: Stichting Waardig Levenseinde </a:t>
            </a:r>
            <a:r>
              <a:rPr lang="nl-NL" altLang="en-US" dirty="0">
                <a:hlinkClick r:id="rId6"/>
              </a:rPr>
              <a:t>www.eenwaardiglevenseinde.nl</a:t>
            </a:r>
            <a:r>
              <a:rPr lang="nl-NL" altLang="en-US" dirty="0"/>
              <a:t> </a:t>
            </a:r>
          </a:p>
          <a:p>
            <a:pPr marL="702900" lvl="2" indent="-342900">
              <a:buFont typeface="Arial" panose="020B0604020202020204" pitchFamily="34" charset="0"/>
              <a:buChar char="•"/>
            </a:pPr>
            <a:r>
              <a:rPr lang="nl-NL" altLang="en-US" dirty="0"/>
              <a:t>Coöperatie Laatste Wil: </a:t>
            </a:r>
            <a:r>
              <a:rPr lang="nl-NL" altLang="en-US" dirty="0">
                <a:hlinkClick r:id="rId7"/>
              </a:rPr>
              <a:t>www.laatstewil.nu</a:t>
            </a:r>
            <a:r>
              <a:rPr lang="nl-NL" altLang="en-US" dirty="0"/>
              <a:t> </a:t>
            </a:r>
          </a:p>
          <a:p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BACC156-2291-4A51-B062-F166DB53C465}" type="datetime3">
              <a:rPr lang="nl-NL" smtClean="0"/>
              <a:t>15/06/18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Wensen in de laatste levensfase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33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Hoofdstuk 7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566738" y="1847052"/>
            <a:ext cx="5283200" cy="968023"/>
          </a:xfrm>
        </p:spPr>
        <p:txBody>
          <a:bodyPr/>
          <a:lstStyle/>
          <a:p>
            <a:r>
              <a:rPr lang="nl-NL" dirty="0" smtClean="0"/>
              <a:t>Concluderend</a:t>
            </a:r>
          </a:p>
        </p:txBody>
      </p:sp>
      <p:pic>
        <p:nvPicPr>
          <p:cNvPr id="7" name="Picture 2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7100" y="3551675"/>
            <a:ext cx="4051276" cy="270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174D-3907-4EBC-B230-D52290919E41}" type="datetime3">
              <a:rPr lang="nl-NL" smtClean="0"/>
              <a:t>15/06/18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Wensen in de laatste levensfase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35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moet u onthouden?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/>
              <a:t>Behandeling weigeren mag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/>
              <a:t>Behandeling opeisen kan niet altijd</a:t>
            </a:r>
          </a:p>
          <a:p>
            <a:pPr marL="702900" lvl="2" indent="-342900">
              <a:buFont typeface="Arial" pitchFamily="34" charset="0"/>
              <a:buChar char="•"/>
            </a:pPr>
            <a:r>
              <a:rPr lang="nl-NL" sz="2000" dirty="0" smtClean="0"/>
              <a:t>Euthanasie is ook geen opeisbaar recht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/>
              <a:t>Denk na over wat u belangrijk vindt in uw leven</a:t>
            </a:r>
          </a:p>
          <a:p>
            <a:pPr marL="702900" lvl="2" indent="-342900">
              <a:buFont typeface="Arial" pitchFamily="34" charset="0"/>
              <a:buChar char="•"/>
            </a:pPr>
            <a:r>
              <a:rPr lang="nl-NL" sz="2000" dirty="0" smtClean="0"/>
              <a:t>Wat maakt voor u het leven de moeite waard?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/>
              <a:t>Praat daarover met partner, familie, huisarts</a:t>
            </a:r>
          </a:p>
          <a:p>
            <a:pPr marL="702900" lvl="2" indent="-342900">
              <a:buFont typeface="Arial" pitchFamily="34" charset="0"/>
              <a:buChar char="•"/>
            </a:pPr>
            <a:r>
              <a:rPr lang="nl-NL" sz="2000" dirty="0" smtClean="0"/>
              <a:t>Neem daarvoor zelf het initiatief</a:t>
            </a:r>
          </a:p>
          <a:p>
            <a:pPr marL="342900" indent="-342900">
              <a:buFont typeface="Arial" pitchFamily="34" charset="0"/>
              <a:buChar char="•"/>
            </a:pP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1949C63-D23D-444B-95CC-455825B357AA}" type="datetime3">
              <a:rPr lang="nl-NL" smtClean="0"/>
              <a:t>15/06/18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Wensen in de laatste levensfase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4514851"/>
            <a:ext cx="2619375" cy="174307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3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Meer </a:t>
            </a:r>
            <a:r>
              <a:rPr lang="en-US" dirty="0" err="1" smtClean="0"/>
              <a:t>informatie</a:t>
            </a:r>
            <a:r>
              <a:rPr lang="en-US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144588"/>
            <a:ext cx="6524625" cy="5113338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nl-NL" altLang="en-US" dirty="0" smtClean="0"/>
              <a:t>Algemene goede &amp; betrouwbare informatie: </a:t>
            </a:r>
            <a:r>
              <a:rPr lang="nl-NL" altLang="en-US" dirty="0" smtClean="0">
                <a:hlinkClick r:id="rId2"/>
              </a:rPr>
              <a:t>www.thuisarts.nl</a:t>
            </a:r>
            <a:r>
              <a:rPr lang="nl-NL" altLang="en-US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dirty="0"/>
              <a:t>KNMG brochure Spreek op tijd over uw levenseinde </a:t>
            </a:r>
            <a:endParaRPr lang="nl-NL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nl-NL" dirty="0" smtClean="0">
                <a:hlinkClick r:id="rId3"/>
              </a:rPr>
              <a:t>www.doodgewoonbespreekbaar.nl</a:t>
            </a:r>
            <a:r>
              <a:rPr lang="nl-NL" dirty="0" smtClean="0"/>
              <a:t>    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Over wilsverklaringen: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dirty="0" smtClean="0">
                <a:hlinkClick r:id="rId4"/>
              </a:rPr>
              <a:t>www.zorgverklaring.nl</a:t>
            </a:r>
            <a:endParaRPr lang="nl-NL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nl-NL" dirty="0" smtClean="0">
                <a:hlinkClick r:id="rId5"/>
              </a:rPr>
              <a:t>https://www.rijksoverheid.nl/onderwerpen/levenseinde-en-euthanasie/vraag-en-antwoord/wilsverklaring-opstellen</a:t>
            </a:r>
            <a:r>
              <a:rPr lang="nl-NL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dirty="0" smtClean="0">
                <a:hlinkClick r:id="rId6"/>
              </a:rPr>
              <a:t>www.nvve.nl</a:t>
            </a:r>
            <a:r>
              <a:rPr lang="nl-NL" dirty="0" smtClean="0"/>
              <a:t> (ook als het niet over euthanasie gaat maar over een andere wilsverklaring)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dirty="0" smtClean="0">
                <a:hlinkClick r:id="rId7"/>
              </a:rPr>
              <a:t>www.npv.nl</a:t>
            </a:r>
            <a:r>
              <a:rPr lang="nl-NL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BACC156-2291-4A51-B062-F166DB53C465}" type="datetime3">
              <a:rPr lang="nl-NL" smtClean="0"/>
              <a:t>15/06/18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Wensen in de laatste levensfase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710" y="1344205"/>
            <a:ext cx="1599539" cy="228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34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3906" y="3320190"/>
            <a:ext cx="3347690" cy="251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Hoofdstuk </a:t>
            </a:r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566737" y="4170363"/>
            <a:ext cx="6524625" cy="1660594"/>
          </a:xfrm>
        </p:spPr>
        <p:txBody>
          <a:bodyPr/>
          <a:lstStyle/>
          <a:p>
            <a:r>
              <a:rPr lang="nl-NL" sz="4800" dirty="0" smtClean="0"/>
              <a:t>Wensen, </a:t>
            </a:r>
          </a:p>
          <a:p>
            <a:r>
              <a:rPr lang="nl-NL" sz="4800" dirty="0"/>
              <a:t>e</a:t>
            </a:r>
            <a:r>
              <a:rPr lang="nl-NL" sz="4800" dirty="0" smtClean="0"/>
              <a:t>igen regie</a:t>
            </a:r>
            <a:endParaRPr lang="nl-NL" sz="4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CD0E-CA58-4EBB-B390-01F842B240A6}" type="datetime3">
              <a:rPr lang="nl-NL" smtClean="0"/>
              <a:t>15/06/18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Wensen in de laatste levensfase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519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Vragen</a:t>
            </a:r>
            <a:r>
              <a:rPr lang="en-GB" dirty="0" smtClean="0"/>
              <a:t>? </a:t>
            </a:r>
          </a:p>
          <a:p>
            <a:r>
              <a:rPr lang="en-GB" dirty="0"/>
              <a:t>[</a:t>
            </a:r>
            <a:r>
              <a:rPr lang="en-GB" dirty="0" err="1" smtClean="0"/>
              <a:t>Forumdiscussie</a:t>
            </a:r>
            <a:r>
              <a:rPr lang="en-GB" dirty="0" smtClean="0"/>
              <a:t>]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GB" dirty="0" smtClean="0"/>
              <a:t>Dorothea Touwen</a:t>
            </a:r>
          </a:p>
          <a:p>
            <a:r>
              <a:rPr lang="en-GB" dirty="0" smtClean="0"/>
              <a:t>E-mail </a:t>
            </a:r>
            <a:r>
              <a:rPr lang="en-GB" dirty="0" smtClean="0">
                <a:hlinkClick r:id="rId2"/>
              </a:rPr>
              <a:t>d.p.touwen@lumc.nl</a:t>
            </a:r>
            <a:endParaRPr lang="en-GB" dirty="0" smtClean="0"/>
          </a:p>
          <a:p>
            <a:r>
              <a:rPr lang="en-GB" dirty="0" smtClean="0"/>
              <a:t>Tel. 071-5263235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A3080B-FE65-4178-8604-7B1B5427C20E}" type="datetime3">
              <a:rPr lang="nl-NL" smtClean="0"/>
              <a:t>15/06/18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Wensen in de laatste levensfase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586" y="3970827"/>
            <a:ext cx="3336664" cy="222444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242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 txBox="1">
            <a:spLocks noGrp="1"/>
          </p:cNvSpPr>
          <p:nvPr/>
        </p:nvSpPr>
        <p:spPr bwMode="auto">
          <a:xfrm>
            <a:off x="5029200" y="6553200"/>
            <a:ext cx="3886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endParaRPr lang="en-GB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6" name="Tijdelijke aanduiding voor dianummer 5"/>
          <p:cNvSpPr txBox="1">
            <a:spLocks noGrp="1"/>
          </p:cNvSpPr>
          <p:nvPr/>
        </p:nvSpPr>
        <p:spPr bwMode="auto">
          <a:xfrm>
            <a:off x="4267200" y="6553200"/>
            <a:ext cx="609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endParaRPr lang="en-GB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smtClean="0"/>
              <a:t>Wensen in deze fase van uw leven</a:t>
            </a:r>
            <a:endParaRPr lang="en-US" altLang="en-US" smtClean="0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Hoge ouderdom is een zegen maar kan ook een last zijn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De ouderdom komt met gebreken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Ten volle van het leven genieten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Maar ook: hoe gaat het verder?</a:t>
            </a:r>
          </a:p>
        </p:txBody>
      </p:sp>
      <p:pic>
        <p:nvPicPr>
          <p:cNvPr id="5127" name="Picture 8" descr="C:\Documents and Settings\dptouwen\My Documents\My Pictures\Oude mensen\oude_vrouwen_strand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3284538"/>
            <a:ext cx="2000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C47F87-20E0-4960-9026-0BB42963E974}" type="datetime3">
              <a:rPr lang="nl-NL" smtClean="0"/>
              <a:t>15/06/18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Wensen in de laatste levensfase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83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mtClean="0"/>
              <a:t>Wensen rond de laatste levensfase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Veel mensen hebben wel nagedacht en gesproken over hun laatste wensen, maar dat gaat vaak over begrafenis of crematie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De fase daarvoor verdient ook aandacht:</a:t>
            </a:r>
          </a:p>
          <a:p>
            <a:pPr marL="702900" lvl="2" indent="-342900"/>
            <a:r>
              <a:rPr lang="nl-NL" altLang="en-US" sz="2200" dirty="0" smtClean="0"/>
              <a:t>Wat wilt u nog wel, wat wilt u niet meer?</a:t>
            </a:r>
          </a:p>
          <a:p>
            <a:pPr marL="702900" lvl="2" indent="-342900"/>
            <a:r>
              <a:rPr lang="nl-NL" altLang="en-US" sz="2200" dirty="0" smtClean="0"/>
              <a:t>En wie weet dat, behalve u zelf?</a:t>
            </a:r>
          </a:p>
          <a:p>
            <a:endParaRPr lang="nl-NL" altLang="en-US" dirty="0" smtClean="0"/>
          </a:p>
        </p:txBody>
      </p:sp>
      <p:pic>
        <p:nvPicPr>
          <p:cNvPr id="6149" name="Picture 3" descr="C:\Documents and Settings\dptouwen\My Documents\My Pictures\Oude mensen\oude%20mens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33825"/>
            <a:ext cx="3614737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D48B2F0-E97E-49BE-94AC-A31AAEEB9249}" type="datetime3">
              <a:rPr lang="nl-NL" smtClean="0"/>
              <a:t>15/06/18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Wensen in de laatste levensfase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992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3701" y="3805450"/>
            <a:ext cx="5250134" cy="259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Hoofdstuk </a:t>
            </a:r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757238" y="1937816"/>
            <a:ext cx="5476254" cy="1259478"/>
          </a:xfrm>
        </p:spPr>
        <p:txBody>
          <a:bodyPr/>
          <a:lstStyle/>
          <a:p>
            <a:r>
              <a:rPr lang="nl-NL" sz="4000" dirty="0" smtClean="0"/>
              <a:t>Toestemming</a:t>
            </a:r>
            <a:endParaRPr lang="nl-NL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5FF8-DE8C-4B97-9DFD-2314E1343569}" type="datetime3">
              <a:rPr lang="nl-NL" smtClean="0"/>
              <a:t>15/06/18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Wensen in de laatste levensfase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182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 txBox="1">
            <a:spLocks noGrp="1"/>
          </p:cNvSpPr>
          <p:nvPr/>
        </p:nvSpPr>
        <p:spPr bwMode="auto">
          <a:xfrm>
            <a:off x="5029200" y="6553200"/>
            <a:ext cx="3886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endParaRPr lang="en-US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smtClean="0"/>
              <a:t>Wat is goed voor de patiënt?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8077200" cy="2649538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200" dirty="0" smtClean="0"/>
              <a:t>Dit is de klassieke, centrale vraag uit de ethiek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200" dirty="0" smtClean="0"/>
              <a:t>Vroeger: de dokter beslist wat goed is voor de patiënt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200" dirty="0" smtClean="0"/>
              <a:t>Jaren ’60 toenemende mondig wording</a:t>
            </a:r>
          </a:p>
          <a:p>
            <a:pPr marL="702900" lvl="2" indent="-342900"/>
            <a:r>
              <a:rPr lang="nl-NL" altLang="en-US" sz="2000" dirty="0" smtClean="0"/>
              <a:t>Technologische vooruitgang</a:t>
            </a:r>
          </a:p>
          <a:p>
            <a:pPr marL="702900" lvl="2" indent="-342900"/>
            <a:r>
              <a:rPr lang="nl-NL" altLang="en-US" sz="2000" dirty="0" smtClean="0"/>
              <a:t>Toenemende potentiële schade van de geneeskunde (moet alles wat kan?)</a:t>
            </a:r>
          </a:p>
          <a:p>
            <a:pPr eaLnBrk="1" hangingPunct="1">
              <a:buFontTx/>
              <a:buNone/>
            </a:pPr>
            <a:endParaRPr lang="nl-NL" altLang="en-US" dirty="0" smtClean="0"/>
          </a:p>
          <a:p>
            <a:pPr eaLnBrk="1" hangingPunct="1">
              <a:buFontTx/>
              <a:buNone/>
            </a:pPr>
            <a:r>
              <a:rPr lang="nl-NL" altLang="en-US" dirty="0" smtClean="0"/>
              <a:t> </a:t>
            </a:r>
          </a:p>
        </p:txBody>
      </p:sp>
      <p:pic>
        <p:nvPicPr>
          <p:cNvPr id="7175" name="Afbeelding 7" descr="ijzeren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500438"/>
            <a:ext cx="4471987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5488" y="3500438"/>
            <a:ext cx="3743325" cy="24314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nl-NL" sz="2200" dirty="0">
                <a:solidFill>
                  <a:schemeClr val="accent6"/>
                </a:solidFill>
                <a:latin typeface="+mn-lt"/>
              </a:rPr>
              <a:t>Toenemend zelfbewustzijn in het algemeen (“kritische consument”)</a:t>
            </a:r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nl-NL" sz="2200" dirty="0">
              <a:solidFill>
                <a:schemeClr val="accent6"/>
              </a:solidFill>
              <a:latin typeface="+mn-lt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nl-NL" sz="2200" dirty="0">
                <a:solidFill>
                  <a:schemeClr val="accent6"/>
                </a:solidFill>
                <a:latin typeface="+mn-lt"/>
              </a:rPr>
              <a:t>Tegenwoordig: ‘zelf beslissen’</a:t>
            </a:r>
          </a:p>
          <a:p>
            <a:pPr>
              <a:defRPr/>
            </a:pPr>
            <a:endParaRPr lang="nl-NL" sz="20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A3DDDB-031D-41D3-8B98-E139E170F870}" type="datetime3">
              <a:rPr lang="nl-NL" smtClean="0"/>
              <a:t>15/06/18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Wensen in de laatste levensfase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665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 txBox="1">
            <a:spLocks noGrp="1"/>
          </p:cNvSpPr>
          <p:nvPr/>
        </p:nvSpPr>
        <p:spPr bwMode="auto">
          <a:xfrm>
            <a:off x="5029200" y="6553200"/>
            <a:ext cx="3886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endParaRPr lang="en-US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smtClean="0"/>
              <a:t>Juridisch: toestemming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altLang="en-US" sz="2400" dirty="0" smtClean="0"/>
              <a:t>Wettelijke regeling: WGBO </a:t>
            </a:r>
          </a:p>
          <a:p>
            <a:pPr eaLnBrk="1" hangingPunct="1">
              <a:buFontTx/>
              <a:buNone/>
            </a:pPr>
            <a:r>
              <a:rPr lang="nl-NL" altLang="en-US" sz="2400" dirty="0" smtClean="0"/>
              <a:t>1. Toestemmingsvereiste, op basis van informatie</a:t>
            </a:r>
          </a:p>
          <a:p>
            <a:pPr eaLnBrk="1" hangingPunct="1">
              <a:buFontTx/>
              <a:buNone/>
            </a:pPr>
            <a:r>
              <a:rPr lang="nl-NL" altLang="en-US" sz="2400" dirty="0" smtClean="0"/>
              <a:t>2. Medische indicatie</a:t>
            </a:r>
          </a:p>
          <a:p>
            <a:pPr eaLnBrk="1" hangingPunct="1">
              <a:buFontTx/>
              <a:buNone/>
            </a:pPr>
            <a:endParaRPr lang="nl-NL" altLang="en-US" sz="2400" dirty="0" smtClean="0"/>
          </a:p>
          <a:p>
            <a:pPr eaLnBrk="1" hangingPunct="1">
              <a:buFontTx/>
              <a:buNone/>
            </a:pPr>
            <a:r>
              <a:rPr lang="nl-NL" altLang="en-US" sz="2400" dirty="0" smtClean="0"/>
              <a:t>Patiënt en arts beslissen dus samen wat ze vinden dat er gedaan moet worden. Beiden mogen </a:t>
            </a:r>
            <a:r>
              <a:rPr lang="nl-NL" altLang="en-US" sz="2400" u="sng" dirty="0" smtClean="0"/>
              <a:t>nee</a:t>
            </a:r>
            <a:r>
              <a:rPr lang="nl-NL" altLang="en-US" sz="2400" dirty="0" smtClean="0"/>
              <a:t> zeggen. </a:t>
            </a:r>
          </a:p>
          <a:p>
            <a:pPr eaLnBrk="1" hangingPunct="1">
              <a:buFontTx/>
              <a:buNone/>
            </a:pPr>
            <a:endParaRPr lang="nl-NL" altLang="en-US" sz="2400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Schild/afweer-recht (patiënt mag nee zeggen),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[Claimrecht] (patiënt mag maar een beetje opeisen, arts mag nee zeggen)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69DBE1-1013-4F72-9C32-BE936C422768}" type="datetime3">
              <a:rPr lang="nl-NL" smtClean="0"/>
              <a:t>15/06/18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Wensen in de laatste levensfase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40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dirty="0" smtClean="0"/>
              <a:t>Uw wensen (medisch)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50" indent="0">
              <a:buFontTx/>
              <a:buNone/>
              <a:defRPr/>
            </a:pPr>
            <a:r>
              <a:rPr lang="nl-NL" sz="2400" dirty="0" smtClean="0"/>
              <a:t>Nadenken voor nu en voor de toekomst: </a:t>
            </a:r>
          </a:p>
          <a:p>
            <a:pPr marL="349250" indent="-342900"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Wilt u nog naar het ziekenhuis?</a:t>
            </a:r>
          </a:p>
          <a:p>
            <a:pPr marL="349250" indent="-342900"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Wilt u in uw vertrouwde omgeving blijven?</a:t>
            </a:r>
          </a:p>
          <a:p>
            <a:pPr marL="349250" indent="-342900"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Wilt u levensverlengende behandeling?</a:t>
            </a:r>
          </a:p>
          <a:p>
            <a:pPr marL="349250" indent="-342900"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Wilt u nog een operatie ondergaan?</a:t>
            </a:r>
          </a:p>
          <a:p>
            <a:pPr marL="349250" indent="-342900"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Wilt u gereanimeerd worden?</a:t>
            </a:r>
          </a:p>
          <a:p>
            <a:pPr marL="6350">
              <a:defRPr/>
            </a:pPr>
            <a:endParaRPr lang="nl-NL" sz="2400" dirty="0"/>
          </a:p>
          <a:p>
            <a:pPr marL="6350">
              <a:defRPr/>
            </a:pPr>
            <a:r>
              <a:rPr lang="nl-NL" sz="2400" dirty="0" smtClean="0"/>
              <a:t>Moeilijk om voor de toekomst te voorspellen.</a:t>
            </a:r>
            <a:endParaRPr lang="nl-NL" sz="2400" dirty="0"/>
          </a:p>
        </p:txBody>
      </p:sp>
      <p:pic>
        <p:nvPicPr>
          <p:cNvPr id="9221" name="Picture 6" descr="C:\Documents and Settings\dptouwen\My Documents\My Pictures\Oude mensen\bisdom Doornik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213100"/>
            <a:ext cx="23812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75BA4A-F728-4E38-BE6E-F13680419B48}" type="datetime3">
              <a:rPr lang="nl-NL" smtClean="0"/>
              <a:t>15/06/18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Wensen in de laatste levensfase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4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MC Basispresentatie_NL">
  <a:themeElements>
    <a:clrScheme name="Aangepast 30">
      <a:dk1>
        <a:srgbClr val="003C66"/>
      </a:dk1>
      <a:lt1>
        <a:srgbClr val="FFFFFF"/>
      </a:lt1>
      <a:dk2>
        <a:srgbClr val="FFFFFF"/>
      </a:dk2>
      <a:lt2>
        <a:srgbClr val="003C7D"/>
      </a:lt2>
      <a:accent1>
        <a:srgbClr val="007CC2"/>
      </a:accent1>
      <a:accent2>
        <a:srgbClr val="009FBD"/>
      </a:accent2>
      <a:accent3>
        <a:srgbClr val="6E90A6"/>
      </a:accent3>
      <a:accent4>
        <a:srgbClr val="E3004F"/>
      </a:accent4>
      <a:accent5>
        <a:srgbClr val="C0965C"/>
      </a:accent5>
      <a:accent6>
        <a:srgbClr val="000000"/>
      </a:accent6>
      <a:hlink>
        <a:srgbClr val="1161C6"/>
      </a:hlink>
      <a:folHlink>
        <a:srgbClr val="E30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101463"/>
        </a:dk1>
        <a:lt1>
          <a:srgbClr val="FFFFFF"/>
        </a:lt1>
        <a:dk2>
          <a:srgbClr val="B5E7FF"/>
        </a:dk2>
        <a:lt2>
          <a:srgbClr val="111166"/>
        </a:lt2>
        <a:accent1>
          <a:srgbClr val="119DF9"/>
        </a:accent1>
        <a:accent2>
          <a:srgbClr val="117FE4"/>
        </a:accent2>
        <a:accent3>
          <a:srgbClr val="D7F1FF"/>
        </a:accent3>
        <a:accent4>
          <a:srgbClr val="DADADA"/>
        </a:accent4>
        <a:accent5>
          <a:srgbClr val="AACCFB"/>
        </a:accent5>
        <a:accent6>
          <a:srgbClr val="0E72CF"/>
        </a:accent6>
        <a:hlink>
          <a:srgbClr val="1161C6"/>
        </a:hlink>
        <a:folHlink>
          <a:srgbClr val="114DB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LUMC_presentatie 1">
    <a:dk1>
      <a:srgbClr val="101463"/>
    </a:dk1>
    <a:lt1>
      <a:srgbClr val="FFFFFF"/>
    </a:lt1>
    <a:dk2>
      <a:srgbClr val="B5E7FF"/>
    </a:dk2>
    <a:lt2>
      <a:srgbClr val="111166"/>
    </a:lt2>
    <a:accent1>
      <a:srgbClr val="119DF9"/>
    </a:accent1>
    <a:accent2>
      <a:srgbClr val="117FE4"/>
    </a:accent2>
    <a:accent3>
      <a:srgbClr val="D7F1FF"/>
    </a:accent3>
    <a:accent4>
      <a:srgbClr val="DADADA"/>
    </a:accent4>
    <a:accent5>
      <a:srgbClr val="AACCFB"/>
    </a:accent5>
    <a:accent6>
      <a:srgbClr val="0E72CF"/>
    </a:accent6>
    <a:hlink>
      <a:srgbClr val="1161C6"/>
    </a:hlink>
    <a:folHlink>
      <a:srgbClr val="114DB3"/>
    </a:folHlink>
  </a:clrScheme>
  <a:fontScheme name="LUMC_presentatie">
    <a:majorFont>
      <a:latin typeface="Times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LUMC Basispresentatie_NL</Template>
  <TotalTime>127</TotalTime>
  <Words>1428</Words>
  <Application>Microsoft Office PowerPoint</Application>
  <PresentationFormat>On-screen Show (4:3)</PresentationFormat>
  <Paragraphs>291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LUMC Basispresentatie_NL</vt:lpstr>
      <vt:lpstr>Wensen rond de laatste levensfase</vt:lpstr>
      <vt:lpstr>Punten ter bespreking</vt:lpstr>
      <vt:lpstr>Hoofdstuk 1</vt:lpstr>
      <vt:lpstr>Wensen in deze fase van uw leven</vt:lpstr>
      <vt:lpstr>Wensen rond de laatste levensfase</vt:lpstr>
      <vt:lpstr>Hoofdstuk 2</vt:lpstr>
      <vt:lpstr>Wat is goed voor de patiënt?</vt:lpstr>
      <vt:lpstr>Juridisch: toestemming</vt:lpstr>
      <vt:lpstr>Uw wensen (medisch)</vt:lpstr>
      <vt:lpstr>Uw wensen 2 (leven)</vt:lpstr>
      <vt:lpstr>Hoofdstuk 3</vt:lpstr>
      <vt:lpstr>Vertegenwoordiging</vt:lpstr>
      <vt:lpstr>Vertegenwoordiging – wie?</vt:lpstr>
      <vt:lpstr>Houvast voor de vertegenwoordiger</vt:lpstr>
      <vt:lpstr>Wilsverklaring </vt:lpstr>
      <vt:lpstr>hoofdstuk 5</vt:lpstr>
      <vt:lpstr>Palliatieve zorg</vt:lpstr>
      <vt:lpstr>Medische beslissingen rond het levenseinde</vt:lpstr>
      <vt:lpstr>Doodsoorzaken 2012</vt:lpstr>
      <vt:lpstr>Hoofdstuk 6</vt:lpstr>
      <vt:lpstr>Euthanasie</vt:lpstr>
      <vt:lpstr>Zorgvuldigheidscriteria </vt:lpstr>
      <vt:lpstr>Let op</vt:lpstr>
      <vt:lpstr>Schriftelijk euthanasieverzoek </vt:lpstr>
      <vt:lpstr>Als u er met uw arts niet uitkomt (m.b.t. euthanasie)</vt:lpstr>
      <vt:lpstr>Als u er met uw arts niet uitkomt 2</vt:lpstr>
      <vt:lpstr>Hoofdstuk 7</vt:lpstr>
      <vt:lpstr>Wat moet u onthouden?</vt:lpstr>
      <vt:lpstr>Meer informatie?</vt:lpstr>
      <vt:lpstr>PowerPoint Presentation</vt:lpstr>
    </vt:vector>
  </TitlesOfParts>
  <Company>LUMC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Wensen rond de laatste levensfase</dc:title>
  <dc:creator>Touwen, D.P. (E&amp;R)</dc:creator>
  <cp:lastModifiedBy>Weering, A.M.F. van (PHEG)</cp:lastModifiedBy>
  <cp:revision>25</cp:revision>
  <dcterms:created xsi:type="dcterms:W3CDTF">2015-10-26T16:06:58Z</dcterms:created>
  <dcterms:modified xsi:type="dcterms:W3CDTF">2018-06-15T13:16:48Z</dcterms:modified>
</cp:coreProperties>
</file>